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74" r:id="rId2"/>
    <p:sldId id="972" r:id="rId3"/>
    <p:sldId id="991" r:id="rId4"/>
    <p:sldId id="946" r:id="rId5"/>
    <p:sldId id="483" r:id="rId6"/>
    <p:sldId id="965" r:id="rId7"/>
    <p:sldId id="1026" r:id="rId8"/>
    <p:sldId id="1027" r:id="rId9"/>
    <p:sldId id="1029" r:id="rId10"/>
    <p:sldId id="1028" r:id="rId11"/>
    <p:sldId id="966" r:id="rId12"/>
    <p:sldId id="967" r:id="rId13"/>
    <p:sldId id="1031" r:id="rId14"/>
    <p:sldId id="1033" r:id="rId15"/>
    <p:sldId id="968" r:id="rId16"/>
    <p:sldId id="1032" r:id="rId17"/>
    <p:sldId id="1030" r:id="rId18"/>
    <p:sldId id="258" r:id="rId19"/>
    <p:sldId id="275" r:id="rId20"/>
    <p:sldId id="276" r:id="rId21"/>
    <p:sldId id="277" r:id="rId22"/>
    <p:sldId id="974" r:id="rId23"/>
    <p:sldId id="977" r:id="rId24"/>
    <p:sldId id="266" r:id="rId25"/>
    <p:sldId id="267" r:id="rId26"/>
    <p:sldId id="265" r:id="rId27"/>
    <p:sldId id="281" r:id="rId28"/>
    <p:sldId id="978" r:id="rId29"/>
    <p:sldId id="981" r:id="rId30"/>
    <p:sldId id="285" r:id="rId31"/>
    <p:sldId id="286" r:id="rId32"/>
    <p:sldId id="288" r:id="rId33"/>
    <p:sldId id="983" r:id="rId34"/>
    <p:sldId id="1039" r:id="rId35"/>
    <p:sldId id="1034" r:id="rId36"/>
    <p:sldId id="1035" r:id="rId37"/>
    <p:sldId id="1036" r:id="rId38"/>
    <p:sldId id="1037" r:id="rId39"/>
    <p:sldId id="287" r:id="rId40"/>
    <p:sldId id="1038" r:id="rId41"/>
    <p:sldId id="1040" r:id="rId42"/>
    <p:sldId id="456" r:id="rId43"/>
    <p:sldId id="457" r:id="rId44"/>
    <p:sldId id="449" r:id="rId45"/>
    <p:sldId id="450" r:id="rId46"/>
    <p:sldId id="451" r:id="rId47"/>
    <p:sldId id="993" r:id="rId48"/>
    <p:sldId id="1041" r:id="rId49"/>
    <p:sldId id="992" r:id="rId50"/>
    <p:sldId id="1008" r:id="rId51"/>
    <p:sldId id="1055" r:id="rId52"/>
    <p:sldId id="1050" r:id="rId53"/>
    <p:sldId id="1056" r:id="rId54"/>
    <p:sldId id="1057" r:id="rId55"/>
    <p:sldId id="1058" r:id="rId56"/>
    <p:sldId id="503" r:id="rId57"/>
    <p:sldId id="504" r:id="rId58"/>
    <p:sldId id="1042" r:id="rId59"/>
    <p:sldId id="1043" r:id="rId60"/>
    <p:sldId id="1044" r:id="rId61"/>
    <p:sldId id="495" r:id="rId62"/>
    <p:sldId id="496" r:id="rId63"/>
    <p:sldId id="497" r:id="rId64"/>
    <p:sldId id="498" r:id="rId65"/>
    <p:sldId id="1045" r:id="rId66"/>
    <p:sldId id="1046" r:id="rId67"/>
    <p:sldId id="1047" r:id="rId68"/>
    <p:sldId id="1048" r:id="rId69"/>
    <p:sldId id="1049" r:id="rId70"/>
    <p:sldId id="306" r:id="rId71"/>
    <p:sldId id="973" r:id="rId72"/>
    <p:sldId id="1051" r:id="rId73"/>
    <p:sldId id="1052" r:id="rId74"/>
    <p:sldId id="1053" r:id="rId7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5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2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31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index.html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matplotlib.org/stable/api/pyplot_summary.html#module-matplotlib.pyplot" TargetMode="Externa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10785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tangent points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</a:t>
                </a:r>
                <a:r>
                  <a:rPr lang="en-US" sz="2400" b="1" dirty="0"/>
                  <a:t>real</a:t>
                </a:r>
                <a:r>
                  <a:rPr lang="en-US" sz="2400" dirty="0"/>
                  <a:t>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11538B-55C1-1E06-611B-4569EAC5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505515"/>
            <a:ext cx="6926392" cy="4959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B93B95-1BA2-2C3C-C6D8-4D8219709E35}"/>
              </a:ext>
            </a:extLst>
          </p:cNvPr>
          <p:cNvGrpSpPr/>
          <p:nvPr/>
        </p:nvGrpSpPr>
        <p:grpSpPr>
          <a:xfrm>
            <a:off x="3210930" y="557806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A5E306-1FBB-2427-5DA5-1C20D4698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FF6B4B-3280-D36E-556D-0FACC7F27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169DE2-7C02-12E3-3B5C-51BA60982AB8}"/>
              </a:ext>
            </a:extLst>
          </p:cNvPr>
          <p:cNvGrpSpPr/>
          <p:nvPr/>
        </p:nvGrpSpPr>
        <p:grpSpPr>
          <a:xfrm>
            <a:off x="1962435" y="576520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A42203-3CFE-2699-A284-AF597E7A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5BACFE-DE2B-EFAD-93AB-E26512BC02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FCD9DF-E3E9-9B39-FFCB-FFDC6DA10D02}"/>
              </a:ext>
            </a:extLst>
          </p:cNvPr>
          <p:cNvGrpSpPr/>
          <p:nvPr/>
        </p:nvGrpSpPr>
        <p:grpSpPr>
          <a:xfrm>
            <a:off x="2022839" y="371870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151D3C-AF3A-42BE-8D62-22116D8A5E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EFAB81-4557-5520-9EB2-4551B1CE1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7F0E32-65DD-F981-D55B-FFB68FE86223}"/>
              </a:ext>
            </a:extLst>
          </p:cNvPr>
          <p:cNvGrpSpPr/>
          <p:nvPr/>
        </p:nvGrpSpPr>
        <p:grpSpPr>
          <a:xfrm>
            <a:off x="5103299" y="392880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CB4BD6-13E2-65CA-FEE2-BE4B27240CA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5C9493D-F68A-2E02-F9F3-DC4C4300C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0FB79D-7F9A-D374-773C-1F420A262323}"/>
              </a:ext>
            </a:extLst>
          </p:cNvPr>
          <p:cNvGrpSpPr/>
          <p:nvPr/>
        </p:nvGrpSpPr>
        <p:grpSpPr>
          <a:xfrm>
            <a:off x="3562185" y="4098478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1C6112-7939-B65B-F8E1-E4D78A207A0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F32F7EB-4D12-0A90-8E5C-C7691C712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F3F0B2-BC43-09CD-4744-4CA7A6FA33FB}"/>
              </a:ext>
            </a:extLst>
          </p:cNvPr>
          <p:cNvGrpSpPr/>
          <p:nvPr/>
        </p:nvGrpSpPr>
        <p:grpSpPr>
          <a:xfrm>
            <a:off x="2117009" y="4642958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7E38EC-9A94-B52E-0939-E161874236C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D828D4-E6E1-AC4D-6DC7-C7224C4CD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7357E9-3D32-EDD6-487C-ECB254D2164F}"/>
              </a:ext>
            </a:extLst>
          </p:cNvPr>
          <p:cNvGrpSpPr/>
          <p:nvPr/>
        </p:nvGrpSpPr>
        <p:grpSpPr>
          <a:xfrm>
            <a:off x="2325418" y="501830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F1AA24-7945-CF1E-48BC-DB50E3BF56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0A8999-C153-BB6E-CC51-914442F81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DE3F3A-5D42-BD66-36C4-3B2090B86A57}"/>
              </a:ext>
            </a:extLst>
          </p:cNvPr>
          <p:cNvGrpSpPr/>
          <p:nvPr/>
        </p:nvGrpSpPr>
        <p:grpSpPr>
          <a:xfrm>
            <a:off x="3794455" y="446478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32A0BD-1379-976E-8FA2-83E1B77AD0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D5981E3-CCC8-9DDB-8DC1-47FDECD47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08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F88400-3D1F-AE97-C896-D81A1C46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474744"/>
            <a:ext cx="6926393" cy="495905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4C98473-9FEF-BF2C-3E9C-48DFDEF5DF76}"/>
              </a:ext>
            </a:extLst>
          </p:cNvPr>
          <p:cNvGrpSpPr/>
          <p:nvPr/>
        </p:nvGrpSpPr>
        <p:grpSpPr>
          <a:xfrm>
            <a:off x="6742962" y="235160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A9044A1-E790-C266-2D50-949A901A2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E14166-B1CA-DFE2-C53F-4E91A02C669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3FF9C71-5C47-1A03-8F50-BD6FDDE64BD0}"/>
              </a:ext>
            </a:extLst>
          </p:cNvPr>
          <p:cNvGrpSpPr/>
          <p:nvPr/>
        </p:nvGrpSpPr>
        <p:grpSpPr>
          <a:xfrm>
            <a:off x="2305842" y="32777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A6EBEC2-8C35-F427-B1A5-A25003A38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58A0C-F833-F44D-B4EA-22B72B49C74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597649-02E7-D9DE-A1F3-49CC3B02A4C1}"/>
              </a:ext>
            </a:extLst>
          </p:cNvPr>
          <p:cNvGrpSpPr/>
          <p:nvPr/>
        </p:nvGrpSpPr>
        <p:grpSpPr>
          <a:xfrm>
            <a:off x="2791837" y="363956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400658-0ADC-F214-4D49-04E2C5FF13B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D8979E8-E926-1BA6-E2FF-5178B3B22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D80776-7FAE-FAB3-7B83-7B366C43800C}"/>
              </a:ext>
            </a:extLst>
          </p:cNvPr>
          <p:cNvGrpSpPr/>
          <p:nvPr/>
        </p:nvGrpSpPr>
        <p:grpSpPr>
          <a:xfrm>
            <a:off x="4827750" y="4396911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6F7A80-2569-FD49-747A-21B09AF95A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E52DB13-19B4-95C2-28A3-F2D6A710E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2EE62F-7670-B830-6FBA-B8A9E78D9C49}"/>
              </a:ext>
            </a:extLst>
          </p:cNvPr>
          <p:cNvGrpSpPr/>
          <p:nvPr/>
        </p:nvGrpSpPr>
        <p:grpSpPr>
          <a:xfrm>
            <a:off x="5872790" y="5131135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817AD2-1135-8125-2D91-BEE103D8EC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88FDA79-28A1-AEB1-9819-0BE720BC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D9403F-CB3A-BFEA-BA2A-38EE41530895}"/>
              </a:ext>
            </a:extLst>
          </p:cNvPr>
          <p:cNvGrpSpPr/>
          <p:nvPr/>
        </p:nvGrpSpPr>
        <p:grpSpPr>
          <a:xfrm>
            <a:off x="6356684" y="6053222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5A0E5A-F6B1-DDD3-8BFB-FF516B6524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9FD9F10-162D-0315-AF42-59F733AF8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D99BB08-64ED-EA33-2017-DA5BD43EB6E9}"/>
              </a:ext>
            </a:extLst>
          </p:cNvPr>
          <p:cNvGrpSpPr/>
          <p:nvPr/>
        </p:nvGrpSpPr>
        <p:grpSpPr>
          <a:xfrm>
            <a:off x="4668122" y="5866344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7991A9-EB8C-CCE5-C6DD-6EE94F560A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7B96B7-CC7B-D066-E45D-97E4C508E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BB32C-65B2-D29D-8F69-C8D0759B2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474744"/>
            <a:ext cx="6926393" cy="4959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6C0DE-F38B-5FD2-CCF4-162C61789C9E}"/>
              </a:ext>
            </a:extLst>
          </p:cNvPr>
          <p:cNvGrpSpPr/>
          <p:nvPr/>
        </p:nvGrpSpPr>
        <p:grpSpPr>
          <a:xfrm>
            <a:off x="5815438" y="21089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74C4E67-23A4-7A4C-7BE3-87CD09D5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870452-6FA1-4DF2-5791-995644764FE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FDA448-41AD-8176-C36F-D26FEACAF2DE}"/>
              </a:ext>
            </a:extLst>
          </p:cNvPr>
          <p:cNvGrpSpPr/>
          <p:nvPr/>
        </p:nvGrpSpPr>
        <p:grpSpPr>
          <a:xfrm>
            <a:off x="4766050" y="266065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1E4C480-6025-3B1E-7A89-43ECB00E0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7F1241-1FAC-D505-9B7F-191FC5C733A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A2B6DE-4A9E-4C3A-EE4D-9C70D1EDA237}"/>
              </a:ext>
            </a:extLst>
          </p:cNvPr>
          <p:cNvGrpSpPr/>
          <p:nvPr/>
        </p:nvGrpSpPr>
        <p:grpSpPr>
          <a:xfrm>
            <a:off x="5324372" y="284936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2DD76F-01C2-E111-9D62-326106AC15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8ECEF9-6077-08AE-0E35-495E66ACD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7D7B80-0699-81A0-4ED6-6C6F23BB131A}"/>
              </a:ext>
            </a:extLst>
          </p:cNvPr>
          <p:cNvGrpSpPr/>
          <p:nvPr/>
        </p:nvGrpSpPr>
        <p:grpSpPr>
          <a:xfrm>
            <a:off x="4248887" y="322747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181495-48DE-FE1D-1453-2AC0AC337BF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1D061A-5F1D-C815-4DE9-DED12927F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F27FB3-B05B-0FDE-960D-087D80481ED6}"/>
              </a:ext>
            </a:extLst>
          </p:cNvPr>
          <p:cNvGrpSpPr/>
          <p:nvPr/>
        </p:nvGrpSpPr>
        <p:grpSpPr>
          <a:xfrm>
            <a:off x="2963598" y="382584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324433-C274-0295-82D2-36FB227DEA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D2A57C-02A2-256E-82B9-2FD65086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FE8F00-8FD5-7B16-1D71-B0D8386EFAF8}"/>
              </a:ext>
            </a:extLst>
          </p:cNvPr>
          <p:cNvGrpSpPr/>
          <p:nvPr/>
        </p:nvGrpSpPr>
        <p:grpSpPr>
          <a:xfrm>
            <a:off x="5646843" y="4877381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5B5FF-3A08-0981-21D3-7699BC9293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673A6D-F1B5-6437-29C3-9B7EE42AA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795BCB-04D4-83F4-D196-67175EA6BF18}"/>
              </a:ext>
            </a:extLst>
          </p:cNvPr>
          <p:cNvGrpSpPr/>
          <p:nvPr/>
        </p:nvGrpSpPr>
        <p:grpSpPr>
          <a:xfrm>
            <a:off x="4483407" y="525190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D57836-506B-E034-7BFB-AB3BCCF933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DBFC21-BC54-6968-446E-BBCC9DE14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419574-FD24-8A50-F271-89CCF9B37094}"/>
              </a:ext>
            </a:extLst>
          </p:cNvPr>
          <p:cNvGrpSpPr/>
          <p:nvPr/>
        </p:nvGrpSpPr>
        <p:grpSpPr>
          <a:xfrm>
            <a:off x="5613454" y="580134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6692DD-80EC-5CC0-BBDE-3B6BDE7F49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B2EA7C6-3CDA-0A08-2430-4DD6AB270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CF29E6-44EB-21F3-E57D-59180B4AFA41}"/>
              </a:ext>
            </a:extLst>
          </p:cNvPr>
          <p:cNvGrpSpPr/>
          <p:nvPr/>
        </p:nvGrpSpPr>
        <p:grpSpPr>
          <a:xfrm>
            <a:off x="3593185" y="419240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C98514-139A-8D60-C8CD-583ECDA147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0EA390A-489F-E39C-3391-C9A8486F9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BEDF82-7C6E-0157-4BF0-27B9FF073A20}"/>
              </a:ext>
            </a:extLst>
          </p:cNvPr>
          <p:cNvGrpSpPr/>
          <p:nvPr/>
        </p:nvGrpSpPr>
        <p:grpSpPr>
          <a:xfrm>
            <a:off x="6232522" y="5988392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ECB35-DB1B-96B4-95FA-0E507F703AC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341D2AB-EF52-4B4C-12CD-7F9E70671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7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190F-FBD9-FF9C-324E-00BEB258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using the Python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module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the pyplot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</a:t>
            </a:r>
            <a:r>
              <a:rPr lang="en-US" sz="2400" b="1" dirty="0">
                <a:solidFill>
                  <a:srgbClr val="7030A0"/>
                </a:solidFill>
              </a:rPr>
              <a:t>vectorized</a:t>
            </a:r>
            <a:r>
              <a:rPr lang="en-US" sz="2400" dirty="0"/>
              <a:t> operations that implicitly operate on an entire NumPy </a:t>
            </a:r>
            <a:r>
              <a:rPr lang="en-US" sz="2400" b="1" dirty="0"/>
              <a:t>array</a:t>
            </a:r>
            <a:r>
              <a:rPr lang="en-US" sz="2400" dirty="0"/>
              <a:t> with just one algebraic expression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0957B-4BD4-DA41-1808-BDB84F13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1636275"/>
            <a:ext cx="4942857" cy="455238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EF261-6FD6-5A6B-3BA7-ABFF57F083EB}"/>
              </a:ext>
            </a:extLst>
          </p:cNvPr>
          <p:cNvGrpSpPr/>
          <p:nvPr/>
        </p:nvGrpSpPr>
        <p:grpSpPr>
          <a:xfrm>
            <a:off x="4005412" y="1921397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2184-C14F-541D-BF92-562838B5E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2E1F98-1C1F-B425-C959-FB5A5F5828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0A4AF2-F983-73C3-37C4-1BC1D280E536}"/>
              </a:ext>
            </a:extLst>
          </p:cNvPr>
          <p:cNvGrpSpPr/>
          <p:nvPr/>
        </p:nvGrpSpPr>
        <p:grpSpPr>
          <a:xfrm>
            <a:off x="6846049" y="2185450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BF2361-4975-0579-1040-85D530689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24DF3-5C5C-214B-3785-81CDB8580A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DBF9A1-A1B9-1B91-23EB-2584AC2096DE}"/>
              </a:ext>
            </a:extLst>
          </p:cNvPr>
          <p:cNvGrpSpPr/>
          <p:nvPr/>
        </p:nvGrpSpPr>
        <p:grpSpPr>
          <a:xfrm>
            <a:off x="5474448" y="2569177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48DA9-F688-B9C5-B850-213A5E2153E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F68DFC-B764-9227-01E7-3A4538D4D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DAFDC3-F29A-7279-8F3C-FE350A44390C}"/>
              </a:ext>
            </a:extLst>
          </p:cNvPr>
          <p:cNvGrpSpPr/>
          <p:nvPr/>
        </p:nvGrpSpPr>
        <p:grpSpPr>
          <a:xfrm>
            <a:off x="4020406" y="3231758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2A3B64-A553-2FF9-C1D5-E7FAB4780F7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DC61FF-FC4D-8340-F021-E23BACCD9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A5E122-B94A-E49B-9A35-B43809C55394}"/>
              </a:ext>
            </a:extLst>
          </p:cNvPr>
          <p:cNvGrpSpPr/>
          <p:nvPr/>
        </p:nvGrpSpPr>
        <p:grpSpPr>
          <a:xfrm>
            <a:off x="6853545" y="374527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E946A5-56AC-91A7-C434-AFF65165490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8743B1-D48F-39AB-B8C6-87F3E5A6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71E2F5-8963-C2D1-337B-259202E7045E}"/>
              </a:ext>
            </a:extLst>
          </p:cNvPr>
          <p:cNvGrpSpPr/>
          <p:nvPr/>
        </p:nvGrpSpPr>
        <p:grpSpPr>
          <a:xfrm>
            <a:off x="3653141" y="477975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13C9-988C-C7DC-9483-2BF5B4B77F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737624-063E-0218-AA39-136DC689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A38DCD-519C-693D-26C4-0CB4696EB226}"/>
              </a:ext>
            </a:extLst>
          </p:cNvPr>
          <p:cNvGrpSpPr/>
          <p:nvPr/>
        </p:nvGrpSpPr>
        <p:grpSpPr>
          <a:xfrm>
            <a:off x="5704138" y="51624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A6F12D-1296-7875-3E73-9D592F2046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B75763-9638-E5AE-BE13-EB616DAF1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F15F71-C08A-CC1E-83E5-3FB3D5446AF1}"/>
              </a:ext>
            </a:extLst>
          </p:cNvPr>
          <p:cNvGrpSpPr/>
          <p:nvPr/>
        </p:nvGrpSpPr>
        <p:grpSpPr>
          <a:xfrm>
            <a:off x="5153484" y="5839817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F63E5B-B79A-0C2F-28F8-B1E6699CF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A4A0F5-6099-9B87-B63B-0869A4CE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5171F-AE33-BF5B-B7D8-4ED9F594D771}"/>
              </a:ext>
            </a:extLst>
          </p:cNvPr>
          <p:cNvGrpSpPr/>
          <p:nvPr/>
        </p:nvGrpSpPr>
        <p:grpSpPr>
          <a:xfrm>
            <a:off x="4627506" y="410139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CD256-EF89-30CA-69F6-BE7E3DC842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D2F580-E7A2-795D-E840-A7508DB1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C1C87B-6A80-6DA2-604C-37280F1D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06369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Alpha Blending = Opacity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97" y="1820985"/>
            <a:ext cx="5875407" cy="237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938" y="4552929"/>
            <a:ext cx="627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= 0 means fully transparent (see through)</a:t>
            </a:r>
          </a:p>
          <a:p>
            <a:r>
              <a:rPr lang="en-US" sz="2400" dirty="0"/>
              <a:t>Alpha = 255 means fully opaque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63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524CA-D391-87DD-DEA2-B165E012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32" y="1831022"/>
            <a:ext cx="7123336" cy="427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90AB2-B8EF-3785-B409-BE45B80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7" y="146858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53F62-ADE3-062D-75DF-A44419414B6F}"/>
              </a:ext>
            </a:extLst>
          </p:cNvPr>
          <p:cNvGrpSpPr/>
          <p:nvPr/>
        </p:nvGrpSpPr>
        <p:grpSpPr>
          <a:xfrm>
            <a:off x="6618005" y="41434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DF7AD6-7178-B54C-EE2A-B9490D207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82677-0A54-53A7-BE7C-0EB78A13D0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51D-1621-600D-0570-1F1743B6C7E9}"/>
              </a:ext>
            </a:extLst>
          </p:cNvPr>
          <p:cNvGrpSpPr/>
          <p:nvPr/>
        </p:nvGrpSpPr>
        <p:grpSpPr>
          <a:xfrm>
            <a:off x="7948379" y="460525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422367-C3DD-6B82-C281-0E8C9996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8AA8B-1F31-F70E-A595-24312E6050C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6A154-EB24-D254-0153-6F26F5A3FAC8}"/>
              </a:ext>
            </a:extLst>
          </p:cNvPr>
          <p:cNvGrpSpPr/>
          <p:nvPr/>
        </p:nvGrpSpPr>
        <p:grpSpPr>
          <a:xfrm>
            <a:off x="4596610" y="5291821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9553E-F2B1-1CCC-1ED7-EBACD88A4C4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58DFDD-095C-F44F-921F-68BA3EB89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B7FA-46EB-0E40-5291-00F47FFC4DDB}"/>
              </a:ext>
            </a:extLst>
          </p:cNvPr>
          <p:cNvGrpSpPr/>
          <p:nvPr/>
        </p:nvGrpSpPr>
        <p:grpSpPr>
          <a:xfrm>
            <a:off x="3553708" y="552895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D7AC93-7C0E-792B-BA03-07ECBAD029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F8BE-4051-270F-8D62-864B41C11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AEB8AE-9813-E79F-9B9C-A4FE6663A96F}"/>
              </a:ext>
            </a:extLst>
          </p:cNvPr>
          <p:cNvGrpSpPr/>
          <p:nvPr/>
        </p:nvGrpSpPr>
        <p:grpSpPr>
          <a:xfrm>
            <a:off x="2872737" y="575482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85B09-1D79-1DF9-CC83-3BD2469D59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E5109-821E-3CAD-8861-288F40FD1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0E47A63-419F-D299-E71E-48130F4DF843}"/>
              </a:ext>
            </a:extLst>
          </p:cNvPr>
          <p:cNvSpPr/>
          <p:nvPr/>
        </p:nvSpPr>
        <p:spPr>
          <a:xfrm>
            <a:off x="1401823" y="3218256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97FF3A-3C35-2012-5318-9907004F5E7B}"/>
              </a:ext>
            </a:extLst>
          </p:cNvPr>
          <p:cNvCxnSpPr>
            <a:cxnSpLocks/>
            <a:stCxn id="12" idx="2"/>
            <a:endCxn id="46" idx="3"/>
          </p:cNvCxnSpPr>
          <p:nvPr/>
        </p:nvCxnSpPr>
        <p:spPr>
          <a:xfrm rot="5400000">
            <a:off x="5342203" y="1822850"/>
            <a:ext cx="393643" cy="30387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F0401-AC7E-6F10-6B2D-51780E42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9CD80D-3832-F79D-3084-A23DE449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31119"/>
            <a:ext cx="6800000" cy="146666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28C7FAA-DFF7-1F6A-9E43-0E79FE4C87AE}"/>
              </a:ext>
            </a:extLst>
          </p:cNvPr>
          <p:cNvGrpSpPr/>
          <p:nvPr/>
        </p:nvGrpSpPr>
        <p:grpSpPr>
          <a:xfrm>
            <a:off x="7273266" y="3054993"/>
            <a:ext cx="1076632" cy="369332"/>
            <a:chOff x="4968362" y="2079211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9001AFD-422E-3346-BCF6-0318E42B5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C2709A-1CCB-9E32-949D-7804160706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22DD21-EBE1-B215-69AF-9A6F28B244C5}"/>
              </a:ext>
            </a:extLst>
          </p:cNvPr>
          <p:cNvGrpSpPr/>
          <p:nvPr/>
        </p:nvGrpSpPr>
        <p:grpSpPr>
          <a:xfrm>
            <a:off x="7267416" y="3319411"/>
            <a:ext cx="1076632" cy="369332"/>
            <a:chOff x="4704120" y="2356972"/>
            <a:chExt cx="1076632" cy="369332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37AF4C5-890D-6A0E-9814-57AA5DBF5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51CCE0-8CE1-D2BB-340F-92CDD357A8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58CFAF-D1D6-F679-93AC-14BBC1316725}"/>
              </a:ext>
            </a:extLst>
          </p:cNvPr>
          <p:cNvGrpSpPr/>
          <p:nvPr/>
        </p:nvGrpSpPr>
        <p:grpSpPr>
          <a:xfrm>
            <a:off x="2037828" y="3584811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927718-7D17-AFA7-13B6-CC4DB5FE74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74E4A90-D847-9FD2-D491-9743BCB2E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40BC8B-0BC2-B7E6-2B52-3AF82ED8DF04}"/>
              </a:ext>
            </a:extLst>
          </p:cNvPr>
          <p:cNvGrpSpPr/>
          <p:nvPr/>
        </p:nvGrpSpPr>
        <p:grpSpPr>
          <a:xfrm>
            <a:off x="2252655" y="3861810"/>
            <a:ext cx="1064340" cy="369332"/>
            <a:chOff x="3647644" y="5421073"/>
            <a:chExt cx="1064340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D75AEB-A13B-84CA-B166-A59E9574A80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004148-C7E9-3CC5-9CC7-27DD4B87F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4DD6D5-CF46-D695-736B-291ECC9A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04" y="1692032"/>
            <a:ext cx="7247619" cy="420952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E7C172-FE99-0D16-EDBB-ED3EEC078A13}"/>
              </a:ext>
            </a:extLst>
          </p:cNvPr>
          <p:cNvGrpSpPr/>
          <p:nvPr/>
        </p:nvGrpSpPr>
        <p:grpSpPr>
          <a:xfrm>
            <a:off x="6051572" y="1928059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08909D-530F-B4F9-B104-A19D686E0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741F0E-5A0C-DC52-393A-42DC757450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955D36-EA3D-EAA2-4A1B-822AEC363BBF}"/>
              </a:ext>
            </a:extLst>
          </p:cNvPr>
          <p:cNvGrpSpPr/>
          <p:nvPr/>
        </p:nvGrpSpPr>
        <p:grpSpPr>
          <a:xfrm>
            <a:off x="5791322" y="2456752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0D28C0-6EAB-740D-8FFE-338F8B440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DE5B55-5BCB-E231-4647-20268ED6397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AA2590-542B-6A17-EF6B-DC1068CDEE95}"/>
              </a:ext>
            </a:extLst>
          </p:cNvPr>
          <p:cNvGrpSpPr/>
          <p:nvPr/>
        </p:nvGrpSpPr>
        <p:grpSpPr>
          <a:xfrm>
            <a:off x="6583724" y="2709375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D8D932-9D34-C219-0F3B-34306D7023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A57CA5-D7A1-10B0-BF4A-0F003DDA9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44CA64-DFBC-F6AC-3704-33982B4733A5}"/>
              </a:ext>
            </a:extLst>
          </p:cNvPr>
          <p:cNvGrpSpPr/>
          <p:nvPr/>
        </p:nvGrpSpPr>
        <p:grpSpPr>
          <a:xfrm>
            <a:off x="6232873" y="2980769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FD31A2-9A63-2CDF-A6CE-A4EA15753D2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EC53C1D-1CAE-5D80-8910-EDC8ADEFB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563F5E-4D92-97B8-A9D6-55E7D0CB55E2}"/>
              </a:ext>
            </a:extLst>
          </p:cNvPr>
          <p:cNvGrpSpPr/>
          <p:nvPr/>
        </p:nvGrpSpPr>
        <p:grpSpPr>
          <a:xfrm>
            <a:off x="7862210" y="3229344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1CEBCD-22E2-EFD4-02A8-61735FA54CB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DCEE6B4-4C37-A93E-B7D5-69A088F7E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B498C2-8FF4-B032-C10F-3517462EF6D3}"/>
              </a:ext>
            </a:extLst>
          </p:cNvPr>
          <p:cNvGrpSpPr/>
          <p:nvPr/>
        </p:nvGrpSpPr>
        <p:grpSpPr>
          <a:xfrm>
            <a:off x="6269670" y="430420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24B868-96C3-606C-EEB4-8DD9924CF0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BDA2CD-BA16-6B6D-6C61-5F5D31A13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DA45F2-263C-2C11-8E73-FA26F054DD49}"/>
              </a:ext>
            </a:extLst>
          </p:cNvPr>
          <p:cNvGrpSpPr/>
          <p:nvPr/>
        </p:nvGrpSpPr>
        <p:grpSpPr>
          <a:xfrm>
            <a:off x="4273346" y="50559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BF83-A678-7845-1C2C-89BDB2F492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36D7C8-AF55-3127-0DBA-073F79CC9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58988E-7652-A489-FA68-6E2DABA90CCC}"/>
              </a:ext>
            </a:extLst>
          </p:cNvPr>
          <p:cNvGrpSpPr/>
          <p:nvPr/>
        </p:nvGrpSpPr>
        <p:grpSpPr>
          <a:xfrm>
            <a:off x="2896141" y="5314168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46154-047A-49CE-4B3C-B75E816653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8510CE-52DD-AE32-34CA-87FE3A0E5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BFFA02-FE8B-F31B-57E3-0A09CC83ADFC}"/>
              </a:ext>
            </a:extLst>
          </p:cNvPr>
          <p:cNvGrpSpPr/>
          <p:nvPr/>
        </p:nvGrpSpPr>
        <p:grpSpPr>
          <a:xfrm>
            <a:off x="5909907" y="374779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B46F78-C2C0-46CB-78A3-6AFFC78A85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175CA1-6BB4-A0E0-F6AE-B467EA0BE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1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FE89E-10E4-F8FD-71A6-F7CF311A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EF08333B-27B6-D45B-8AB0-D6CF9F3FD432}"/>
              </a:ext>
            </a:extLst>
          </p:cNvPr>
          <p:cNvSpPr/>
          <p:nvPr/>
        </p:nvSpPr>
        <p:spPr>
          <a:xfrm>
            <a:off x="7224697" y="333244"/>
            <a:ext cx="1686394" cy="1139254"/>
          </a:xfrm>
          <a:prstGeom prst="wedgeRoundRectCallout">
            <a:avLst>
              <a:gd name="adj1" fmla="val -58166"/>
              <a:gd name="adj2" fmla="val 72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Don't forget to close the plot window after each run!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4657BC-0A95-7CEB-DC1D-E5C5B967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AD28A-9C2D-C541-BADF-427002B2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4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A07D9-B379-A826-9A5F-6ABAA561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Comment Out</a:t>
            </a:r>
            <a:r>
              <a:rPr lang="en-US" sz="3200" dirty="0">
                <a:latin typeface="+mn-lt"/>
              </a:rPr>
              <a:t> Lines 18-20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46E12B-ADE5-4658-5FCC-DB51B43D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0" y="4407225"/>
            <a:ext cx="4555657" cy="179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579988" y="2580729"/>
            <a:ext cx="313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https://numpy.org/doc/stable/reference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523101" y="1789676"/>
            <a:ext cx="3246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5"/>
              </a:rPr>
              <a:t>https://matplotlib.org/stable/api/pyplot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A815B-1797-3622-3173-6BF6EAB0E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10" y="3171016"/>
            <a:ext cx="2877528" cy="940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42BE0-3690-034C-8FB6-FE588B7D7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71" y="514715"/>
            <a:ext cx="4183676" cy="20918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17E3AB-6A79-0851-CD04-DBE4AC674FA0}"/>
              </a:ext>
            </a:extLst>
          </p:cNvPr>
          <p:cNvGrpSpPr/>
          <p:nvPr/>
        </p:nvGrpSpPr>
        <p:grpSpPr>
          <a:xfrm>
            <a:off x="3020438" y="31496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85AAE0-2B14-9DE1-865D-C1D71F807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006D46-E2DD-1FB4-294F-166ACC6C0E4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28166-A2B8-5068-092D-F23EA4E0F834}"/>
              </a:ext>
            </a:extLst>
          </p:cNvPr>
          <p:cNvGrpSpPr/>
          <p:nvPr/>
        </p:nvGrpSpPr>
        <p:grpSpPr>
          <a:xfrm>
            <a:off x="1952437" y="336426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D6C2F1-AAC3-613B-23DB-B9CF3B3AD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39398E-CD21-BCFB-9347-4C34FB0620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20273-3966-8D24-D8F5-FD7FE0BFF37C}"/>
              </a:ext>
            </a:extLst>
          </p:cNvPr>
          <p:cNvGrpSpPr/>
          <p:nvPr/>
        </p:nvGrpSpPr>
        <p:grpSpPr>
          <a:xfrm>
            <a:off x="1250166" y="358265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87138E-8C76-88B7-9F49-B541C69DD5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599054-B296-2DFE-D794-A1A4188D4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61E756-9A4E-86D6-9F42-008C744E2968}"/>
              </a:ext>
            </a:extLst>
          </p:cNvPr>
          <p:cNvGrpSpPr/>
          <p:nvPr/>
        </p:nvGrpSpPr>
        <p:grpSpPr>
          <a:xfrm>
            <a:off x="1177746" y="381234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0B16BA-1F27-FAA3-E519-31156DA662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5FE0A2-6945-D792-1064-FF2E10214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4934D-A369-364A-47C5-5C11C347A4BD}"/>
              </a:ext>
            </a:extLst>
          </p:cNvPr>
          <p:cNvGrpSpPr/>
          <p:nvPr/>
        </p:nvGrpSpPr>
        <p:grpSpPr>
          <a:xfrm>
            <a:off x="4676293" y="4591890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EFCC62-7F0F-3AA0-8160-545EC3E2F3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C08AD2-7F99-0E20-C11B-918F3C2A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F506E-7FA0-63A9-4FE5-E55AEC010A13}"/>
              </a:ext>
            </a:extLst>
          </p:cNvPr>
          <p:cNvGrpSpPr/>
          <p:nvPr/>
        </p:nvGrpSpPr>
        <p:grpSpPr>
          <a:xfrm>
            <a:off x="3264675" y="523829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3A55D-6991-36F1-14C4-25856F1CBD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84CD74-69ED-3F63-B151-0BD651ECC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1C64B4-0D33-94DD-766A-0A5DEE516708}"/>
              </a:ext>
            </a:extLst>
          </p:cNvPr>
          <p:cNvGrpSpPr/>
          <p:nvPr/>
        </p:nvGrpSpPr>
        <p:grpSpPr>
          <a:xfrm>
            <a:off x="1424962" y="5438847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07F6CA-5500-E48A-3905-6DE8F539FD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39B3EB-2295-39E5-C432-E54F4859A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BCED2-A60C-AEFC-FA49-51BE4911AAFC}"/>
              </a:ext>
            </a:extLst>
          </p:cNvPr>
          <p:cNvGrpSpPr/>
          <p:nvPr/>
        </p:nvGrpSpPr>
        <p:grpSpPr>
          <a:xfrm>
            <a:off x="1549721" y="586813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096E88-CD81-FB10-8B47-BFF1D9787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F0F143-6775-778F-7DF7-4B221BD4A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6E09AB-2F59-3BB6-C6FE-FE52F0019759}"/>
              </a:ext>
            </a:extLst>
          </p:cNvPr>
          <p:cNvGrpSpPr/>
          <p:nvPr/>
        </p:nvGrpSpPr>
        <p:grpSpPr>
          <a:xfrm>
            <a:off x="2997457" y="4807735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E1A4F7-75EA-4105-8929-4893F72573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CB5CB79-9F58-B740-50C6-02290A639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9AC91-37A4-3655-EF9C-E7D2E499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96" y="1478127"/>
            <a:ext cx="4928807" cy="509078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4020876" y="1460406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4180599" y="166547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798002" y="1872624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4289576" y="2096456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949574" y="3130823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5181798" y="4170956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254786" y="4823195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6847404" y="5452728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4639013" y="3759104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3563203" y="607720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1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64AF3-CAE1-4578-E842-94E23200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1556031"/>
            <a:ext cx="7666183" cy="4800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F163B-ACE0-8AA6-203E-E25F6E3E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5" y="1468581"/>
            <a:ext cx="5104762" cy="1666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BB98E-A3E7-C01E-A6DB-79D4F57EC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70" y="2689212"/>
            <a:ext cx="5010287" cy="380366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891B73-C0E6-AC12-CC02-F8655A95CE78}"/>
              </a:ext>
            </a:extLst>
          </p:cNvPr>
          <p:cNvGrpSpPr/>
          <p:nvPr/>
        </p:nvGrpSpPr>
        <p:grpSpPr>
          <a:xfrm>
            <a:off x="5399200" y="1973222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3B192-1702-B352-7B67-8BF04281B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7A9EE-E04A-B449-2892-0E1F3B750AC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3CF1B5-1A87-DF9E-A534-DAF9D05CB6BA}"/>
              </a:ext>
            </a:extLst>
          </p:cNvPr>
          <p:cNvGrpSpPr/>
          <p:nvPr/>
        </p:nvGrpSpPr>
        <p:grpSpPr>
          <a:xfrm>
            <a:off x="4407155" y="2233954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38EB97E-99E8-4D1B-4B99-96546A43DF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0A399A-2232-FF59-4994-56893FE818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8E3D58-1018-CD6F-FF0B-2D8820B3B422}"/>
              </a:ext>
            </a:extLst>
          </p:cNvPr>
          <p:cNvGrpSpPr/>
          <p:nvPr/>
        </p:nvGrpSpPr>
        <p:grpSpPr>
          <a:xfrm>
            <a:off x="4410148" y="2887712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87208-A823-B696-C44A-29F5E37AD7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2458736-45A1-FFD8-5ED7-0E22C427E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0F869E-5E51-A3CD-5B80-C8A99BDFB04B}"/>
              </a:ext>
            </a:extLst>
          </p:cNvPr>
          <p:cNvGrpSpPr/>
          <p:nvPr/>
        </p:nvGrpSpPr>
        <p:grpSpPr>
          <a:xfrm>
            <a:off x="4736852" y="4422244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E52ECC-BC7B-11A9-4FAA-0ADE3569F53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D800A6-2DAF-66F8-3EDF-D842C1BCD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C314EB-30CC-B889-13B6-C25CBB10437A}"/>
              </a:ext>
            </a:extLst>
          </p:cNvPr>
          <p:cNvGrpSpPr/>
          <p:nvPr/>
        </p:nvGrpSpPr>
        <p:grpSpPr>
          <a:xfrm>
            <a:off x="5879187" y="5727182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DD0DA2-29F9-7D29-2CAB-8F160BC8304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1E88756-EC75-B3D6-848C-E600D07A2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3EE87D-CAF5-DBE9-7418-091DB6CE1AB7}"/>
              </a:ext>
            </a:extLst>
          </p:cNvPr>
          <p:cNvGrpSpPr/>
          <p:nvPr/>
        </p:nvGrpSpPr>
        <p:grpSpPr>
          <a:xfrm>
            <a:off x="6928194" y="6156796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3261B8-972C-6BC4-FE94-B09EF15E63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86E05D-58B6-B64C-A03E-53F228546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DDF17-CE79-D748-565A-7316AB682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98" y="1673826"/>
            <a:ext cx="4809524" cy="481904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8E1BE36-697D-EFFD-C9C7-19ACA4619829}"/>
              </a:ext>
            </a:extLst>
          </p:cNvPr>
          <p:cNvGrpSpPr/>
          <p:nvPr/>
        </p:nvGrpSpPr>
        <p:grpSpPr>
          <a:xfrm>
            <a:off x="5706798" y="4814842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F65C70-6A29-F4C3-232D-1DC08021C1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F1DD24-1114-40CC-0767-141267B499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D28A88-FCC3-F56F-94F7-13292775409D}"/>
              </a:ext>
            </a:extLst>
          </p:cNvPr>
          <p:cNvGrpSpPr/>
          <p:nvPr/>
        </p:nvGrpSpPr>
        <p:grpSpPr>
          <a:xfrm>
            <a:off x="6395785" y="534177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0785FB-B655-9565-E1DE-59A52C71D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F0CE0C-D693-D46A-E838-F1AE3E87229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95E27C-DE2F-3102-7E61-F01D4EFF5EDA}"/>
              </a:ext>
            </a:extLst>
          </p:cNvPr>
          <p:cNvGrpSpPr/>
          <p:nvPr/>
        </p:nvGrpSpPr>
        <p:grpSpPr>
          <a:xfrm>
            <a:off x="4889837" y="5601055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8F1FE5-D173-4967-418B-3398B2C8E00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F285B60-31F3-79ED-279B-374CAD865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8E9B3A-3199-90EE-B448-8D878201CFCB}"/>
              </a:ext>
            </a:extLst>
          </p:cNvPr>
          <p:cNvGrpSpPr/>
          <p:nvPr/>
        </p:nvGrpSpPr>
        <p:grpSpPr>
          <a:xfrm>
            <a:off x="4842656" y="5872353"/>
            <a:ext cx="1064340" cy="369332"/>
            <a:chOff x="3647644" y="5421073"/>
            <a:chExt cx="1064340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B36E93F-A498-3821-365F-D8AAF8BAC5F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4DFAAB2-410F-B1A8-4DDE-0E06095538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910564-5524-8D7B-469B-3779874778B6}"/>
              </a:ext>
            </a:extLst>
          </p:cNvPr>
          <p:cNvGrpSpPr/>
          <p:nvPr/>
        </p:nvGrpSpPr>
        <p:grpSpPr>
          <a:xfrm>
            <a:off x="3815299" y="1949850"/>
            <a:ext cx="1068643" cy="369332"/>
            <a:chOff x="3647644" y="5359159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CA0E32-5C1C-7183-2918-F37D0AF7CD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742BB0E-A1DA-8772-A4D5-A414C471B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F18966-AB32-23E5-9616-FE91BAD6C711}"/>
              </a:ext>
            </a:extLst>
          </p:cNvPr>
          <p:cNvGrpSpPr/>
          <p:nvPr/>
        </p:nvGrpSpPr>
        <p:grpSpPr>
          <a:xfrm>
            <a:off x="3943670" y="4027698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B781AF-BFA4-AC16-1A35-736E2CFA79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D7ED29-5B5E-2E36-F551-CEFE0301E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4DB526A-74E1-9D2A-89A3-B00A45D713E7}"/>
              </a:ext>
            </a:extLst>
          </p:cNvPr>
          <p:cNvGrpSpPr/>
          <p:nvPr/>
        </p:nvGrpSpPr>
        <p:grpSpPr>
          <a:xfrm>
            <a:off x="3278420" y="6124930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811761-FD64-5F88-BA44-42A4E85587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55828DE-72F8-6667-9000-7AA2567A1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376C0E3-A925-D348-F33C-DCA36421EC0E}"/>
              </a:ext>
            </a:extLst>
          </p:cNvPr>
          <p:cNvGrpSpPr/>
          <p:nvPr/>
        </p:nvGrpSpPr>
        <p:grpSpPr>
          <a:xfrm>
            <a:off x="3768622" y="2471100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C31E7D-1BD0-A0D3-7651-345F604898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F15AE36-96CA-445A-81A1-BDF2213D7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A2F6F3C9-C7A1-ECD0-441E-4A3F4444A7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224" y="2618383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96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F31E8-BD79-B7C0-A229-41CE4B6D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78" y="1416888"/>
            <a:ext cx="6812644" cy="47860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736796" y="2526827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40800-1134-1EA0-FE85-9F245853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83" y="1444046"/>
            <a:ext cx="4836833" cy="483683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95515-0912-D158-DB1C-6DDE8210DF1F}"/>
              </a:ext>
            </a:extLst>
          </p:cNvPr>
          <p:cNvGrpSpPr/>
          <p:nvPr/>
        </p:nvGrpSpPr>
        <p:grpSpPr>
          <a:xfrm>
            <a:off x="5350989" y="1682206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217F07-55E3-C4D5-86EA-AA02EDD62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8B0B23-1A0D-E1CE-E189-CBC621D783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B73B-B2B2-E1BB-BE09-586ED2C5FC84}"/>
              </a:ext>
            </a:extLst>
          </p:cNvPr>
          <p:cNvGrpSpPr/>
          <p:nvPr/>
        </p:nvGrpSpPr>
        <p:grpSpPr>
          <a:xfrm>
            <a:off x="4825034" y="191179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959B69-7800-CFED-A4A5-537AA10E2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B2D9E-DED8-5895-EB7E-7873F278ED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0CBF3-470F-B02A-848D-356851E56A57}"/>
              </a:ext>
            </a:extLst>
          </p:cNvPr>
          <p:cNvGrpSpPr/>
          <p:nvPr/>
        </p:nvGrpSpPr>
        <p:grpSpPr>
          <a:xfrm>
            <a:off x="3982928" y="2628114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06DF8-0D6A-641F-F7E3-75F73F6349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C12472-96AE-8D42-199E-03B1AE698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828013-B054-5EC4-4DA4-3B96546C9D4A}"/>
              </a:ext>
            </a:extLst>
          </p:cNvPr>
          <p:cNvGrpSpPr/>
          <p:nvPr/>
        </p:nvGrpSpPr>
        <p:grpSpPr>
          <a:xfrm>
            <a:off x="6730046" y="333694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F3785-3338-E728-3511-76429AB2BFC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F6791A-21FE-9152-47D9-EBCB817AB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D0180B-E9C5-102C-668B-CEF1D4EE53AE}"/>
              </a:ext>
            </a:extLst>
          </p:cNvPr>
          <p:cNvGrpSpPr/>
          <p:nvPr/>
        </p:nvGrpSpPr>
        <p:grpSpPr>
          <a:xfrm>
            <a:off x="4357246" y="3561000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C823EB-6843-B79B-9461-F6C6093E85B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69D600-054B-E619-D06F-14855DCF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5F4680-EEB9-02F4-FA8E-F21DF3B5FC52}"/>
              </a:ext>
            </a:extLst>
          </p:cNvPr>
          <p:cNvGrpSpPr/>
          <p:nvPr/>
        </p:nvGrpSpPr>
        <p:grpSpPr>
          <a:xfrm>
            <a:off x="4571999" y="4567220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FBA14-8B72-E34E-2F23-4627B7A031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5EF4C7-3954-D575-25D1-F7FD9872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206FAF-3422-8553-332A-D4F2560D9C22}"/>
              </a:ext>
            </a:extLst>
          </p:cNvPr>
          <p:cNvGrpSpPr/>
          <p:nvPr/>
        </p:nvGrpSpPr>
        <p:grpSpPr>
          <a:xfrm>
            <a:off x="3511703" y="5438874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FFEAC2-D978-AABE-D009-A75825C532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3FA21D-6D63-2267-24C0-5513FC0C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5C3928-5920-D964-282B-880F6000FBDB}"/>
              </a:ext>
            </a:extLst>
          </p:cNvPr>
          <p:cNvGrpSpPr/>
          <p:nvPr/>
        </p:nvGrpSpPr>
        <p:grpSpPr>
          <a:xfrm>
            <a:off x="6244820" y="567014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427B2-AA70-E12F-051F-CF98A821BC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BC0B0D-AC80-B547-F962-B04699F18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F1A64F-0393-4974-F3E1-BD043D9C64E6}"/>
              </a:ext>
            </a:extLst>
          </p:cNvPr>
          <p:cNvGrpSpPr/>
          <p:nvPr/>
        </p:nvGrpSpPr>
        <p:grpSpPr>
          <a:xfrm>
            <a:off x="4357246" y="379508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9E7934-47A6-46CE-366B-11BAC5D71C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3BB7F6-0671-0712-36DA-0D9D348D6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44D055-FF9B-42B6-2915-2930C5248D76}"/>
              </a:ext>
            </a:extLst>
          </p:cNvPr>
          <p:cNvGrpSpPr/>
          <p:nvPr/>
        </p:nvGrpSpPr>
        <p:grpSpPr>
          <a:xfrm>
            <a:off x="6736548" y="5912540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9C7ED6-3600-6EB0-5D92-0B2D7A956C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6DE-C631-E985-D531-A3F102872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052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</a:t>
                </a:r>
                <a:r>
                  <a:rPr lang="en-US" sz="2400" b="1"/>
                  <a:t>_walk2d.</a:t>
                </a:r>
                <a:r>
                  <a:rPr lang="en-US" sz="2400" b="1" dirty="0"/>
                  <a:t>py </a:t>
                </a:r>
                <a:r>
                  <a:rPr lang="en-US" sz="2400" dirty="0"/>
                  <a:t>that displays a 2D Cartesian plot of a meandering path</a:t>
                </a:r>
              </a:p>
              <a:p>
                <a:r>
                  <a:rPr lang="en-US" sz="2400" dirty="0"/>
                  <a:t>The walker starts at the (0,0) origin and takes one step at a time</a:t>
                </a:r>
              </a:p>
              <a:p>
                <a:r>
                  <a:rPr lang="en-US" sz="2400" dirty="0"/>
                  <a:t>At each step, the walker picks a random angle (uniform distribution) within the interval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moves (from its current position) a distance of 1 in that radial direction</a:t>
                </a:r>
              </a:p>
              <a:p>
                <a:r>
                  <a:rPr lang="en-US" sz="2400" dirty="0"/>
                  <a:t>Show the entire journey of 10,000 random steps in your plot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4E78B4-15D2-E2C6-E419-F8FE22C2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00" y="1478127"/>
            <a:ext cx="5731000" cy="5144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random_walk2d.py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4020876" y="1460406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4180599" y="166547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798002" y="1872624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4289576" y="2096456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949574" y="3130823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5181798" y="4170956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254786" y="4823195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6847404" y="5452728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4639013" y="3759104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3563203" y="607720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6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03A6BE-71E7-A44D-F696-0BAAC3907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"/>
          <a:stretch/>
        </p:blipFill>
        <p:spPr>
          <a:xfrm>
            <a:off x="314325" y="1508660"/>
            <a:ext cx="8515350" cy="5029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random_walk2d.py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Random Walk on 2-D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asdf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BA015A-02BE-0917-E23C-7BBB4C22C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48" y="1478127"/>
            <a:ext cx="7361905" cy="35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4020876" y="1460406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4180599" y="166547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798002" y="1872624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4289576" y="2096456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949574" y="3130823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5181798" y="4170956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254786" y="4823195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6847404" y="5452728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4639013" y="3759104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3563203" y="607720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63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random_walk_lattice.py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E4F3E-7EE3-B8E6-6B24-5A5E9AEC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4" y="1601813"/>
            <a:ext cx="7800252" cy="38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" y="1807125"/>
            <a:ext cx="3503458" cy="350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Centroid</a:t>
                </a:r>
                <a:r>
                  <a:rPr lang="en-US" sz="2400" dirty="0"/>
                  <a:t> = center of mass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Circumcenter</a:t>
                </a:r>
                <a:r>
                  <a:rPr lang="en-US" sz="2400" dirty="0"/>
                  <a:t> = intersection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side</a:t>
                </a:r>
                <a:r>
                  <a:rPr lang="en-US" sz="2400" dirty="0"/>
                  <a:t> bisectors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Orthocenter</a:t>
                </a:r>
                <a:r>
                  <a:rPr lang="en-US" sz="2400" dirty="0"/>
                  <a:t> = intersection of the altitudes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blipFill>
                <a:blip r:embed="rId3"/>
                <a:stretch>
                  <a:fillRect l="-2118" t="-182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E84349-B52A-AD06-17F7-8A82C897D75B}"/>
              </a:ext>
            </a:extLst>
          </p:cNvPr>
          <p:cNvSpPr txBox="1"/>
          <p:nvPr/>
        </p:nvSpPr>
        <p:spPr>
          <a:xfrm>
            <a:off x="4734081" y="4765299"/>
            <a:ext cx="34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Euler Line gives a unique statistical fingerprint for a triangle and is used in facial image recognition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017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4" y="1550830"/>
            <a:ext cx="4902252" cy="489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695D50-5429-7F53-FC25-D70D661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40290-BB59-7C9B-4098-3ACAA49EB335}"/>
              </a:ext>
            </a:extLst>
          </p:cNvPr>
          <p:cNvSpPr/>
          <p:nvPr/>
        </p:nvSpPr>
        <p:spPr>
          <a:xfrm>
            <a:off x="4219731" y="1690689"/>
            <a:ext cx="831954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7A2A0-3D01-BD41-FFD1-2426BA17A5C0}"/>
              </a:ext>
            </a:extLst>
          </p:cNvPr>
          <p:cNvSpPr/>
          <p:nvPr/>
        </p:nvSpPr>
        <p:spPr>
          <a:xfrm>
            <a:off x="4204741" y="2926311"/>
            <a:ext cx="532151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92F85D-886A-AE43-54CE-DA38943F02DE}"/>
              </a:ext>
            </a:extLst>
          </p:cNvPr>
          <p:cNvSpPr/>
          <p:nvPr/>
        </p:nvSpPr>
        <p:spPr>
          <a:xfrm>
            <a:off x="4219731" y="5604554"/>
            <a:ext cx="712033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7FD491-B8FF-9DF2-1C78-09BC06A62254}"/>
              </a:ext>
            </a:extLst>
          </p:cNvPr>
          <p:cNvCxnSpPr>
            <a:stCxn id="7" idx="3"/>
            <a:endCxn id="11" idx="3"/>
          </p:cNvCxnSpPr>
          <p:nvPr/>
        </p:nvCxnSpPr>
        <p:spPr>
          <a:xfrm flipH="1">
            <a:off x="4736892" y="1800968"/>
            <a:ext cx="314793" cy="1235622"/>
          </a:xfrm>
          <a:prstGeom prst="bentConnector3">
            <a:avLst>
              <a:gd name="adj1" fmla="val -7261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F532E-4385-4861-68B9-AAD8B839814F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4736892" y="3036590"/>
            <a:ext cx="194872" cy="2678243"/>
          </a:xfrm>
          <a:prstGeom prst="bentConnector3">
            <a:avLst>
              <a:gd name="adj1" fmla="val 278846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D2C63-671A-F4CE-B2CC-0CB0604D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66" y="1878282"/>
            <a:ext cx="5666667" cy="347619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919A0EC-F55A-193E-C33D-5D1F2E27A762}"/>
              </a:ext>
            </a:extLst>
          </p:cNvPr>
          <p:cNvGrpSpPr/>
          <p:nvPr/>
        </p:nvGrpSpPr>
        <p:grpSpPr>
          <a:xfrm>
            <a:off x="5746699" y="2141818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23047A5-FE0B-9780-C7C8-0FA90CFD2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2CFEC5-1F80-608E-03B3-3831CA3BE8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50933B-AD0F-802A-8536-508FBA607861}"/>
              </a:ext>
            </a:extLst>
          </p:cNvPr>
          <p:cNvGrpSpPr/>
          <p:nvPr/>
        </p:nvGrpSpPr>
        <p:grpSpPr>
          <a:xfrm>
            <a:off x="3967935" y="2394680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2E53253-8F17-1875-F580-CC0458B79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8DF46F-D129-E631-2F28-A206474D84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2BC08F-07AD-B6CC-FB48-48B7B7A6480F}"/>
              </a:ext>
            </a:extLst>
          </p:cNvPr>
          <p:cNvGrpSpPr/>
          <p:nvPr/>
        </p:nvGrpSpPr>
        <p:grpSpPr>
          <a:xfrm>
            <a:off x="4072841" y="2914652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02F47A-890A-A6F4-25BA-4DEA1A5C547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E47A698-1379-B2CB-18AD-F9A6F3AC5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4B2AC8-AD59-6CD4-F102-D6E0245BE957}"/>
              </a:ext>
            </a:extLst>
          </p:cNvPr>
          <p:cNvGrpSpPr/>
          <p:nvPr/>
        </p:nvGrpSpPr>
        <p:grpSpPr>
          <a:xfrm>
            <a:off x="5004007" y="3454532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1DBA75-2AD2-04F8-03A9-FFE335A79F6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44BABAE-F1FD-91F7-DCFF-BA7AF80E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3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3EA18-E1E6-19A0-0FAB-CDFA859B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81" y="1518256"/>
            <a:ext cx="6295238" cy="48380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0824595-22EF-647E-32DC-39CBE68AB5FB}"/>
              </a:ext>
            </a:extLst>
          </p:cNvPr>
          <p:cNvGrpSpPr/>
          <p:nvPr/>
        </p:nvGrpSpPr>
        <p:grpSpPr>
          <a:xfrm>
            <a:off x="4380168" y="221711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772C652-10D7-6BEC-6268-D89482B45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00105A-C165-718C-C145-437EFFB0EB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329A18-29A0-8C6A-FEE8-8C15D152AA57}"/>
              </a:ext>
            </a:extLst>
          </p:cNvPr>
          <p:cNvGrpSpPr/>
          <p:nvPr/>
        </p:nvGrpSpPr>
        <p:grpSpPr>
          <a:xfrm>
            <a:off x="4044999" y="3660069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148EBC-79FB-1EE7-3B1A-BBDA79343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718BF-9D36-F3E1-BC3D-2ACBCF9897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64C13-E546-AE06-46D2-FDBB8C948849}"/>
              </a:ext>
            </a:extLst>
          </p:cNvPr>
          <p:cNvGrpSpPr/>
          <p:nvPr/>
        </p:nvGrpSpPr>
        <p:grpSpPr>
          <a:xfrm>
            <a:off x="6767229" y="4183588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8EEFFB-2947-880D-F64E-40287C448E6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7DE5F5-4FB4-FA5E-637D-EB3350FDA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4A885C-933C-B57E-48C7-187581E1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B5A52-EC7E-B69C-0F92-588E948DB19B}"/>
              </a:ext>
            </a:extLst>
          </p:cNvPr>
          <p:cNvGrpSpPr/>
          <p:nvPr/>
        </p:nvGrpSpPr>
        <p:grpSpPr>
          <a:xfrm>
            <a:off x="2718157" y="13633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185134-81AD-EA3A-A30C-D4ACC6E19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77973-F26B-3CCA-84C1-20509C869F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24916-81B9-2A7F-59BF-8CD59898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22" y="1454252"/>
            <a:ext cx="6465756" cy="51385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BF6E30B-2A68-4156-C889-7AD9BFBFEBAB}"/>
              </a:ext>
            </a:extLst>
          </p:cNvPr>
          <p:cNvGrpSpPr/>
          <p:nvPr/>
        </p:nvGrpSpPr>
        <p:grpSpPr>
          <a:xfrm>
            <a:off x="3480796" y="180109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5352F3-8BA6-53DD-7652-45CE831946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4DCF9-FF76-DFB6-1ADA-4C0A5EA0AA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BFC7BA-3E7E-4B79-AE9D-FB53B3ABE7F7}"/>
              </a:ext>
            </a:extLst>
          </p:cNvPr>
          <p:cNvGrpSpPr/>
          <p:nvPr/>
        </p:nvGrpSpPr>
        <p:grpSpPr>
          <a:xfrm>
            <a:off x="4729584" y="217043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D856821-9D34-C220-F6E3-29D03FEE9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C3132-2914-7719-B18D-088B10DE03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5E467D-EF43-4DFF-C000-FF3D60A21DEF}"/>
              </a:ext>
            </a:extLst>
          </p:cNvPr>
          <p:cNvGrpSpPr/>
          <p:nvPr/>
        </p:nvGrpSpPr>
        <p:grpSpPr>
          <a:xfrm>
            <a:off x="6561232" y="277636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9A7F89-32C9-39D9-3B0D-FC6B339D2C9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B493A14-70B3-3424-E1BD-9415B9B03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A6E791-7CCF-3464-A2BD-A4C50EE75071}"/>
              </a:ext>
            </a:extLst>
          </p:cNvPr>
          <p:cNvGrpSpPr/>
          <p:nvPr/>
        </p:nvGrpSpPr>
        <p:grpSpPr>
          <a:xfrm>
            <a:off x="4485099" y="335373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BBE5F9-43CA-1056-1BC2-6D45EBD44D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47F7EBB-B5B6-18B9-0D82-0DC11823D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5B77A-D6F7-2EA8-BD9E-67397EA11AFA}"/>
              </a:ext>
            </a:extLst>
          </p:cNvPr>
          <p:cNvGrpSpPr/>
          <p:nvPr/>
        </p:nvGrpSpPr>
        <p:grpSpPr>
          <a:xfrm>
            <a:off x="7221290" y="471668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C5C9BB-345B-4C83-7CF9-E3871EC4CE6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C2379E-EA94-1A7C-56C9-4A59B33CE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F6B9CE-08FF-A4F2-6E6F-BF054D247A11}"/>
              </a:ext>
            </a:extLst>
          </p:cNvPr>
          <p:cNvGrpSpPr/>
          <p:nvPr/>
        </p:nvGrpSpPr>
        <p:grpSpPr>
          <a:xfrm>
            <a:off x="4227850" y="5682412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D98FC1-6177-20B5-B69D-29402973D3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8BA30B-F11B-267E-5F3F-447544D94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510E40-B663-A50A-FC73-9C26786FDCB8}"/>
              </a:ext>
            </a:extLst>
          </p:cNvPr>
          <p:cNvGrpSpPr/>
          <p:nvPr/>
        </p:nvGrpSpPr>
        <p:grpSpPr>
          <a:xfrm>
            <a:off x="7083482" y="599590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E147A8-044A-D75E-6F5C-473BB8844E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D9F532-2843-FC51-5CA5-DD6BC737A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0C35F4-B56A-1D77-BB57-3C2C8F7E9A54}"/>
              </a:ext>
            </a:extLst>
          </p:cNvPr>
          <p:cNvGrpSpPr/>
          <p:nvPr/>
        </p:nvGrpSpPr>
        <p:grpSpPr>
          <a:xfrm>
            <a:off x="3743085" y="548053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50DBC1-4797-D55F-CFFB-8BDF4D8A89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513C980-FC21-987A-41F1-7E7666E8D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1F241E-090E-E169-14CC-E5E94F24CB16}"/>
              </a:ext>
            </a:extLst>
          </p:cNvPr>
          <p:cNvSpPr/>
          <p:nvPr/>
        </p:nvSpPr>
        <p:spPr>
          <a:xfrm>
            <a:off x="2975548" y="2840636"/>
            <a:ext cx="854439" cy="219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readily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vertical</a:t>
                </a:r>
                <a:r>
                  <a:rPr lang="en-US" sz="2400" dirty="0"/>
                  <a:t> line since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neither</a:t>
                </a:r>
                <a:r>
                  <a:rPr lang="en-US" sz="2400" dirty="0"/>
                  <a:t> of the two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also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but it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  <a:blipFill>
                <a:blip r:embed="rId2"/>
                <a:stretch>
                  <a:fillRect l="-1005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1814-A5A6-438C-93CF-1773D17E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C74AC-71E0-B41F-CB2E-C657E92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Radon Projection</a:t>
            </a:r>
          </a:p>
        </p:txBody>
      </p:sp>
    </p:spTree>
    <p:extLst>
      <p:ext uri="{BB962C8B-B14F-4D97-AF65-F5344CB8AC3E}">
        <p14:creationId xmlns:p14="http://schemas.microsoft.com/office/powerpoint/2010/main" val="2917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5" y="3225019"/>
            <a:ext cx="4853068" cy="3259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6447EE-1827-48AF-B099-579859F2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5" y="504824"/>
            <a:ext cx="2857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3287-E9D8-4FF8-844F-C0B01DAB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4" y="416901"/>
            <a:ext cx="2762052" cy="255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071A-10CF-43D5-B97C-B3D90EBBDB38}"/>
              </a:ext>
            </a:extLst>
          </p:cNvPr>
          <p:cNvSpPr txBox="1"/>
          <p:nvPr/>
        </p:nvSpPr>
        <p:spPr>
          <a:xfrm>
            <a:off x="6042074" y="3453563"/>
            <a:ext cx="2644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care about the “Radon” transform?</a:t>
            </a:r>
          </a:p>
          <a:p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Because it is the basis for all CAT and PET scans in the medical field</a:t>
            </a:r>
          </a:p>
          <a:p>
            <a:endParaRPr lang="en-US" dirty="0"/>
          </a:p>
          <a:p>
            <a:r>
              <a:rPr lang="en-US" dirty="0"/>
              <a:t>It is also the foundation for </a:t>
            </a:r>
            <a:r>
              <a:rPr lang="en-US" u="sng" dirty="0"/>
              <a:t>computer vision</a:t>
            </a:r>
            <a:r>
              <a:rPr lang="en-US" dirty="0"/>
              <a:t> in autonomous vehicles and fingerprint recognition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5C5E15-571B-4044-B35E-DB0F14DD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5BEF-19FB-7A00-3E85-1799D2A2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389" y="504824"/>
            <a:ext cx="1310652" cy="1769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3A8A8-A96D-19FC-E2A2-D18F99DB9D3D}"/>
              </a:ext>
            </a:extLst>
          </p:cNvPr>
          <p:cNvSpPr txBox="1"/>
          <p:nvPr/>
        </p:nvSpPr>
        <p:spPr>
          <a:xfrm>
            <a:off x="3500067" y="2221247"/>
            <a:ext cx="147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Johann Radon</a:t>
            </a:r>
          </a:p>
          <a:p>
            <a:pPr algn="ctr"/>
            <a:r>
              <a:rPr lang="en-US" sz="1600" dirty="0"/>
              <a:t>(1887 – 1956)</a:t>
            </a:r>
          </a:p>
        </p:txBody>
      </p:sp>
    </p:spTree>
    <p:extLst>
      <p:ext uri="{BB962C8B-B14F-4D97-AF65-F5344CB8AC3E}">
        <p14:creationId xmlns:p14="http://schemas.microsoft.com/office/powerpoint/2010/main" val="2376597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Intersection of Radon Projection and Circle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628650" y="2010100"/>
            <a:ext cx="7886700" cy="405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4899B7-7AF2-492E-A4A7-BEBD893D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36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1" b="3684"/>
          <a:stretch/>
        </p:blipFill>
        <p:spPr>
          <a:xfrm>
            <a:off x="792703" y="366108"/>
            <a:ext cx="7558594" cy="599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B8780-C284-4870-8154-E0CF1036B0EA}"/>
              </a:ext>
            </a:extLst>
          </p:cNvPr>
          <p:cNvSpPr/>
          <p:nvPr/>
        </p:nvSpPr>
        <p:spPr>
          <a:xfrm>
            <a:off x="1296748" y="5857793"/>
            <a:ext cx="2798888" cy="3487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AE84-B127-415A-A800-0F73181C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5E38A0-F6EE-147C-38D7-1C30E127C8DB}"/>
              </a:ext>
            </a:extLst>
          </p:cNvPr>
          <p:cNvGrpSpPr/>
          <p:nvPr/>
        </p:nvGrpSpPr>
        <p:grpSpPr>
          <a:xfrm>
            <a:off x="319187" y="1690689"/>
            <a:ext cx="8505627" cy="4411465"/>
            <a:chOff x="434071" y="1690689"/>
            <a:chExt cx="8505627" cy="44114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5A7A2A-5218-CD95-B539-B2972351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71" y="1690689"/>
              <a:ext cx="4080455" cy="44114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6815E-9240-306F-2F0D-90BE8822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9476" y="1690689"/>
              <a:ext cx="4310222" cy="216178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B0A5EF-0DA3-8953-8448-D1995E9C9DBA}"/>
              </a:ext>
            </a:extLst>
          </p:cNvPr>
          <p:cNvGrpSpPr/>
          <p:nvPr/>
        </p:nvGrpSpPr>
        <p:grpSpPr>
          <a:xfrm>
            <a:off x="2395276" y="165972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42A237-6568-7D1C-5556-634512605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1ED5D-301A-1415-B8B3-E8903E96E12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A2AE1F-9B57-E30D-9B17-4577BCD510EF}"/>
              </a:ext>
            </a:extLst>
          </p:cNvPr>
          <p:cNvGrpSpPr/>
          <p:nvPr/>
        </p:nvGrpSpPr>
        <p:grpSpPr>
          <a:xfrm>
            <a:off x="2278497" y="412757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EB00DE-1FE4-A0E8-25DC-D3D5E0EEC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25205F-5B28-969E-BF9D-3DCB7A0447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1D0CDA-8335-E7BF-2FB1-624713DBE30E}"/>
              </a:ext>
            </a:extLst>
          </p:cNvPr>
          <p:cNvGrpSpPr/>
          <p:nvPr/>
        </p:nvGrpSpPr>
        <p:grpSpPr>
          <a:xfrm>
            <a:off x="6969996" y="1653811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35203C-0C8F-E7F3-99D8-466A9CD0A56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8349AA1-8F60-F234-E06B-F9455C42D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0BAE37-26B0-B506-227B-895D9F9A5B71}"/>
              </a:ext>
            </a:extLst>
          </p:cNvPr>
          <p:cNvSpPr txBox="1"/>
          <p:nvPr/>
        </p:nvSpPr>
        <p:spPr>
          <a:xfrm>
            <a:off x="4629476" y="4127570"/>
            <a:ext cx="4080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working in a new "geometry" build up a toolbox of common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tangent to another line that passes through a given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point where two lines intersect</a:t>
            </a:r>
          </a:p>
        </p:txBody>
      </p:sp>
    </p:spTree>
    <p:extLst>
      <p:ext uri="{BB962C8B-B14F-4D97-AF65-F5344CB8AC3E}">
        <p14:creationId xmlns:p14="http://schemas.microsoft.com/office/powerpoint/2010/main" val="33831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AA9A9-2DE7-D8CF-FE12-8069C528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785F8-B32E-0695-EF56-7D82B116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98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8B84E4-D876-C1F3-38ED-77689E4E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68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AD1AE-5182-B2E8-3D31-1835C251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668" y="1416877"/>
            <a:ext cx="5138663" cy="5075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A89970-B1BB-4518-3D1B-A94D09165F55}"/>
              </a:ext>
            </a:extLst>
          </p:cNvPr>
          <p:cNvSpPr/>
          <p:nvPr/>
        </p:nvSpPr>
        <p:spPr>
          <a:xfrm>
            <a:off x="2113613" y="2211049"/>
            <a:ext cx="2300990" cy="936885"/>
          </a:xfrm>
          <a:prstGeom prst="wedgeRoundRectCallout">
            <a:avLst>
              <a:gd name="adj1" fmla="val 61577"/>
              <a:gd name="adj2" fmla="val 144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Incenter falls on the Euler Line only in isosceles triangles</a:t>
            </a:r>
          </a:p>
        </p:txBody>
      </p:sp>
    </p:spTree>
    <p:extLst>
      <p:ext uri="{BB962C8B-B14F-4D97-AF65-F5344CB8AC3E}">
        <p14:creationId xmlns:p14="http://schemas.microsoft.com/office/powerpoint/2010/main" val="156133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06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plot_ellipse.py </a:t>
                </a:r>
                <a:r>
                  <a:rPr lang="en-US" sz="2400" dirty="0"/>
                  <a:t>that displays the full 2D graph of an ellipse having these parameters:</a:t>
                </a:r>
              </a:p>
              <a:p>
                <a:pPr lvl="1"/>
                <a:r>
                  <a:rPr lang="en-US" sz="2000" dirty="0"/>
                  <a:t>A major axis of length 100 (along the x-axis)</a:t>
                </a:r>
              </a:p>
              <a:p>
                <a:pPr lvl="1"/>
                <a:r>
                  <a:rPr lang="en-US" sz="2000" dirty="0"/>
                  <a:t>A minor axis of length 50 (along the y-axis)</a:t>
                </a:r>
              </a:p>
              <a:p>
                <a:pPr lvl="1"/>
                <a:r>
                  <a:rPr lang="en-US" sz="2000" dirty="0"/>
                  <a:t>Centered at the origin</a:t>
                </a:r>
              </a:p>
              <a:p>
                <a:r>
                  <a:rPr lang="en-US" sz="2400" dirty="0"/>
                  <a:t>First, calculate the points on the perimeter of the ellipse using polar coordinates</a:t>
                </a:r>
              </a:p>
              <a:p>
                <a:pPr lvl="1"/>
                <a:r>
                  <a:rPr lang="en-US" sz="2000" dirty="0"/>
                  <a:t>Sweep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through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Then find the radius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using a formula that converts the Cartesian coordinates for an ellipse to polar coordinates</a:t>
                </a:r>
              </a:p>
              <a:p>
                <a:r>
                  <a:rPr lang="en-US" sz="2400" dirty="0"/>
                  <a:t>Second, convert the theta and radius arrays to Cartesian coordinates and graph them using a line plot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62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6246-A6D4-0490-8953-17C0B54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1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random_walk_gamma.py </a:t>
                </a:r>
                <a:r>
                  <a:rPr lang="en-US" sz="2400" dirty="0"/>
                  <a:t>that plots the expected final distance of a uniform random walk on a unit lattice having dimensions 1 to 25</a:t>
                </a:r>
              </a:p>
              <a:p>
                <a:r>
                  <a:rPr lang="en-US" sz="2400" dirty="0"/>
                  <a:t>Use this formula to calculate the expected (mean) value of the final distance from the origin for dimension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Euler's Gamma function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Don't limit the domain to only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2CA1-319B-569C-8E32-E618B1E2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5" y="1384306"/>
            <a:ext cx="8143330" cy="392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https://www.overleaf.com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BB0B60-45E0-C35B-C76D-983E2354C461}"/>
              </a:ext>
            </a:extLst>
          </p:cNvPr>
          <p:cNvSpPr txBox="1"/>
          <p:nvPr/>
        </p:nvSpPr>
        <p:spPr>
          <a:xfrm>
            <a:off x="1125954" y="766524"/>
            <a:ext cx="68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https://www.overleaf.com/learn/latex/Learn_LaTeX_in_30_minutes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E3D7-4057-B729-750E-A78D3B94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4" y="1381782"/>
            <a:ext cx="7614552" cy="4974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94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8938</TotalTime>
  <Words>2134</Words>
  <Application>Microsoft Office PowerPoint</Application>
  <PresentationFormat>On-screen Show (4:3)</PresentationFormat>
  <Paragraphs>466</Paragraphs>
  <Slides>74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06 – Goals</vt:lpstr>
      <vt:lpstr>PowerPoint Presentation</vt:lpstr>
      <vt:lpstr>Open plot_parabola.py</vt:lpstr>
      <vt:lpstr>View plot_parabola.py</vt:lpstr>
      <vt:lpstr>Run plot_parabola.py</vt:lpstr>
      <vt:lpstr>PowerPoint Presentation</vt:lpstr>
      <vt:lpstr>PowerPoint Presentation</vt:lpstr>
      <vt:lpstr>PowerPoint Presentation</vt:lpstr>
      <vt:lpstr>PowerPoint Presentation</vt:lpstr>
      <vt:lpstr>Symbolic Algebra &amp; Calculus</vt:lpstr>
      <vt:lpstr>Symbolic Algebra &amp; Calculus</vt:lpstr>
      <vt:lpstr>Symbolic Algebra &amp; Calculus</vt:lpstr>
      <vt:lpstr>Open plot_polynomial.py</vt:lpstr>
      <vt:lpstr>Open plot_polynomial.py</vt:lpstr>
      <vt:lpstr>Open plot_polynomial.py</vt:lpstr>
      <vt:lpstr>Run plot_polynomial.py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Various Colors in RGB Values</vt:lpstr>
      <vt:lpstr>Predefined Color “Names”</vt:lpstr>
      <vt:lpstr>Alpha Blending = Opacity</vt:lpstr>
      <vt:lpstr>Drawing the Olympic Rings</vt:lpstr>
      <vt:lpstr>Open plot_rings.py</vt:lpstr>
      <vt:lpstr>Run plot_rings.py</vt:lpstr>
      <vt:lpstr>Parametric Curves</vt:lpstr>
      <vt:lpstr>Parametric Curves</vt:lpstr>
      <vt:lpstr>Parametric Curves</vt:lpstr>
      <vt:lpstr>Open plot_rose_curves.py</vt:lpstr>
      <vt:lpstr>Open plot_rose_curves.py</vt:lpstr>
      <vt:lpstr>Run plot_rose_curves.py</vt:lpstr>
      <vt:lpstr>Uncomment Line 19</vt:lpstr>
      <vt:lpstr>Uncomment Line 20</vt:lpstr>
      <vt:lpstr>Comment Out Lines 18-20 Uncomment Line 21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View collatz_conjecture.py</vt:lpstr>
      <vt:lpstr>Run collatz_conjecture.py</vt:lpstr>
      <vt:lpstr>Random Walks</vt:lpstr>
      <vt:lpstr>Open random_walk2d.py</vt:lpstr>
      <vt:lpstr>Run random_walk2d.py</vt:lpstr>
      <vt:lpstr>Uniform Random Walk on 2-D Unit Lattice</vt:lpstr>
      <vt:lpstr>Open random_walk_lattice.py</vt:lpstr>
      <vt:lpstr>Run random_walk_lattice.py</vt:lpstr>
      <vt:lpstr>The Euler Line</vt:lpstr>
      <vt:lpstr>The Euler Line</vt:lpstr>
      <vt:lpstr>Open euler_line.py</vt:lpstr>
      <vt:lpstr>View euler_line.py</vt:lpstr>
      <vt:lpstr>View euler_line.py</vt:lpstr>
      <vt:lpstr>The Radon Projection</vt:lpstr>
      <vt:lpstr>PowerPoint Presentation</vt:lpstr>
      <vt:lpstr>Intersection of Radon Projection and Circle </vt:lpstr>
      <vt:lpstr>PowerPoint Presentation</vt:lpstr>
      <vt:lpstr>View euler_line.py</vt:lpstr>
      <vt:lpstr>Run euler_line.py</vt:lpstr>
      <vt:lpstr>Run euler_line.py</vt:lpstr>
      <vt:lpstr>Run euler_line.py</vt:lpstr>
      <vt:lpstr>Run euler_line.py</vt:lpstr>
      <vt:lpstr>Session 06 – Now You Know…</vt:lpstr>
      <vt:lpstr>Session 06 – Know You Know…</vt:lpstr>
      <vt:lpstr>Task 06-01</vt:lpstr>
      <vt:lpstr>Task 06-01</vt:lpstr>
      <vt:lpstr>Task 06-02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874</cp:revision>
  <cp:lastPrinted>2015-06-01T00:45:11Z</cp:lastPrinted>
  <dcterms:created xsi:type="dcterms:W3CDTF">2014-09-21T17:58:26Z</dcterms:created>
  <dcterms:modified xsi:type="dcterms:W3CDTF">2023-05-24T03:34:31Z</dcterms:modified>
</cp:coreProperties>
</file>